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777" r:id="rId1"/>
  </p:sldMasterIdLst>
  <p:notesMasterIdLst>
    <p:notesMasterId r:id="rId3"/>
  </p:notesMasterIdLst>
  <p:handoutMasterIdLst>
    <p:handoutMasterId r:id="rId4"/>
  </p:handoutMasterIdLst>
  <p:sldIdLst>
    <p:sldId id="292" r:id="rId2"/>
  </p:sldIdLst>
  <p:sldSz cx="12192000" cy="6858000"/>
  <p:notesSz cx="6858000" cy="9144000"/>
  <p:defaultTextStyle>
    <a:defPPr rtl="0"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6264" userDrawn="1">
          <p15:clr>
            <a:srgbClr val="A4A3A4"/>
          </p15:clr>
        </p15:guide>
        <p15:guide id="2" orient="horz" pos="3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FCFD"/>
    <a:srgbClr val="C1CCF6"/>
    <a:srgbClr val="D5BAEB"/>
    <a:srgbClr val="8E9DEF"/>
    <a:srgbClr val="A6EDD2"/>
    <a:srgbClr val="A3E6FF"/>
    <a:srgbClr val="FFFFFF"/>
    <a:srgbClr val="E0B1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6357" autoAdjust="0"/>
  </p:normalViewPr>
  <p:slideViewPr>
    <p:cSldViewPr snapToGrid="0">
      <p:cViewPr varScale="1">
        <p:scale>
          <a:sx n="82" d="100"/>
          <a:sy n="82" d="100"/>
        </p:scale>
        <p:origin x="894" y="90"/>
      </p:cViewPr>
      <p:guideLst>
        <p:guide pos="6264"/>
        <p:guide orient="horz" pos="3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3876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>
            <a:extLst>
              <a:ext uri="{FF2B5EF4-FFF2-40B4-BE49-F238E27FC236}">
                <a16:creationId xmlns:a16="http://schemas.microsoft.com/office/drawing/2014/main" id="{722C5104-B160-49CA-BBEA-F89DC47F2E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FA77B3F-59DC-4CD3-9EDD-457BB0F4ED6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797441F-5656-45E4-BF28-08511D0C3577}" type="datetime1">
              <a:rPr lang="es-ES" smtClean="0"/>
              <a:t>24/03/2026</a:t>
            </a:fld>
            <a:endParaRPr lang="es-E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1D14D80-1829-4047-8B70-CA13F85B2A6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/>
          </a:p>
        </p:txBody>
      </p:sp>
      <p:sp>
        <p:nvSpPr>
          <p:cNvPr id="5" name="Marcador de posición de número de diapositiva 4">
            <a:extLst>
              <a:ext uri="{FF2B5EF4-FFF2-40B4-BE49-F238E27FC236}">
                <a16:creationId xmlns:a16="http://schemas.microsoft.com/office/drawing/2014/main" id="{A19C54F4-FD5F-49B3-9277-2EBC1373BA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537205A-E1E8-4792-BFE4-BDA00885454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729826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noProof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5BE5E6-567E-4D94-89FA-04CB0E3113A8}" type="datetime1">
              <a:rPr lang="es-ES" smtClean="0"/>
              <a:pPr/>
              <a:t>24/03/2026</a:t>
            </a:fld>
            <a:endParaRPr lang="es-ES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" noProof="0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noProof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32C31BA-67D8-413F-A5DD-028125073D1D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4155085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32C31BA-67D8-413F-A5DD-028125073D1D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1270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CC1534-9D13-43E9-BC8B-5694C28527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5737" y="308698"/>
            <a:ext cx="5238313" cy="853352"/>
          </a:xfrm>
        </p:spPr>
        <p:txBody>
          <a:bodyPr rtlCol="0">
            <a:noAutofit/>
          </a:bodyPr>
          <a:lstStyle>
            <a:lvl1pPr>
              <a:defRPr sz="3600" b="1"/>
            </a:lvl1pPr>
          </a:lstStyle>
          <a:p>
            <a:pPr rtl="0"/>
            <a:r>
              <a:rPr lang="es-ES" noProof="0"/>
              <a:t>HAGA CLIC PARA EDITAR EL ESTILO DEL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63A8573-17E8-4191-86F9-ABE0BA279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C69DB05-464B-4A4C-9125-E9B98BD04EF1}" type="datetime1">
              <a:rPr lang="es-ES" noProof="0" smtClean="0"/>
              <a:t>24/03/2026</a:t>
            </a:fld>
            <a:endParaRPr lang="es-ES" noProof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3D92FA6-D8B1-4403-B9DD-E60A4F351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5" name="Marcador de posición de número de diapositiva 4">
            <a:extLst>
              <a:ext uri="{FF2B5EF4-FFF2-40B4-BE49-F238E27FC236}">
                <a16:creationId xmlns:a16="http://schemas.microsoft.com/office/drawing/2014/main" id="{70C2CB2D-6860-4817-B66C-9C44DC4CA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es-ES" noProof="0" smtClean="0"/>
              <a:t>‹Nº›</a:t>
            </a:fld>
            <a:endParaRPr lang="es-ES" noProof="0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183C82E0-1F49-4A07-A8B3-E2F2CBAC03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737" y="979487"/>
            <a:ext cx="3581400" cy="365126"/>
          </a:xfrm>
        </p:spPr>
        <p:txBody>
          <a:bodyPr rtlCol="0">
            <a:no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445210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CC1534-9D13-43E9-BC8B-5694C28527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5737" y="308698"/>
            <a:ext cx="5238313" cy="853352"/>
          </a:xfrm>
        </p:spPr>
        <p:txBody>
          <a:bodyPr rtlCol="0">
            <a:noAutofit/>
          </a:bodyPr>
          <a:lstStyle>
            <a:lvl1pPr>
              <a:defRPr sz="3600" b="1"/>
            </a:lvl1pPr>
          </a:lstStyle>
          <a:p>
            <a:pPr rtl="0"/>
            <a:r>
              <a:rPr lang="es-ES" noProof="0"/>
              <a:t>HAGA CLIC PARA EDITAR EL ESTILO DEL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63A8573-17E8-4191-86F9-ABE0BA279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C562EFA-D688-489D-B093-1B82DF9297E4}" type="datetime1">
              <a:rPr lang="es-ES" noProof="0" smtClean="0"/>
              <a:t>24/03/2026</a:t>
            </a:fld>
            <a:endParaRPr lang="es-ES" noProof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3D92FA6-D8B1-4403-B9DD-E60A4F351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5" name="Marcador de posición de número de diapositiva 4">
            <a:extLst>
              <a:ext uri="{FF2B5EF4-FFF2-40B4-BE49-F238E27FC236}">
                <a16:creationId xmlns:a16="http://schemas.microsoft.com/office/drawing/2014/main" id="{70C2CB2D-6860-4817-B66C-9C44DC4CA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es-ES" noProof="0" smtClean="0"/>
              <a:t>‹Nº›</a:t>
            </a:fld>
            <a:endParaRPr lang="es-ES" noProof="0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183C82E0-1F49-4A07-A8B3-E2F2CBAC03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737" y="979487"/>
            <a:ext cx="3581400" cy="365126"/>
          </a:xfrm>
        </p:spPr>
        <p:txBody>
          <a:bodyPr rtlCol="0">
            <a:no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2DC4173A-9EF2-4DB4-AE8D-0202037CB0D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95300" y="1543050"/>
            <a:ext cx="11353800" cy="4733925"/>
          </a:xfrm>
        </p:spPr>
        <p:txBody>
          <a:bodyPr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1860448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22D4183-9737-47D0-A399-C54D7F7C4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1E3A5CB-DFC3-4FD4-B13D-480B9D5777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50C37A-64D2-409F-A58F-B4B1F1F349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4352B62-D93E-4B79-B958-C59D47A1AD8F}" type="datetime1">
              <a:rPr lang="es-ES" noProof="0" smtClean="0"/>
              <a:t>24/03/2026</a:t>
            </a:fld>
            <a:endParaRPr lang="es-ES" noProof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034EBE4-7608-464D-BFA2-97741404DA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s-ES" noProof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56BEC42-CA83-4077-8D77-E2514DA723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7966EA62-41C5-4F9A-A915-5B0BC739C923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116761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03" r:id="rId1"/>
    <p:sldLayoutId id="2147484804" r:id="rId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4" name="Conector recto 83">
            <a:extLst>
              <a:ext uri="{FF2B5EF4-FFF2-40B4-BE49-F238E27FC236}">
                <a16:creationId xmlns:a16="http://schemas.microsoft.com/office/drawing/2014/main" id="{215A627E-A616-4B35-A822-BCD857D053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7294200" y="898683"/>
            <a:ext cx="395093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ector recto 84">
            <a:extLst>
              <a:ext uri="{FF2B5EF4-FFF2-40B4-BE49-F238E27FC236}">
                <a16:creationId xmlns:a16="http://schemas.microsoft.com/office/drawing/2014/main" id="{338A3F58-952C-4C6C-BE73-668B41F870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583389" y="3804488"/>
            <a:ext cx="0" cy="59436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ector recto 85">
            <a:extLst>
              <a:ext uri="{FF2B5EF4-FFF2-40B4-BE49-F238E27FC236}">
                <a16:creationId xmlns:a16="http://schemas.microsoft.com/office/drawing/2014/main" id="{499176F8-BEEF-4A37-97C9-A7E8592211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936879" y="3080639"/>
            <a:ext cx="0" cy="577496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: Codo 6">
            <a:extLst>
              <a:ext uri="{FF2B5EF4-FFF2-40B4-BE49-F238E27FC236}">
                <a16:creationId xmlns:a16="http://schemas.microsoft.com/office/drawing/2014/main" id="{1C54223A-2F2C-4434-A30B-92D8CEE93C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10800000" flipV="1">
            <a:off x="1234662" y="1553583"/>
            <a:ext cx="4826106" cy="187772"/>
          </a:xfrm>
          <a:prstGeom prst="bentConnector2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Conector recto 96">
            <a:extLst>
              <a:ext uri="{FF2B5EF4-FFF2-40B4-BE49-F238E27FC236}">
                <a16:creationId xmlns:a16="http://schemas.microsoft.com/office/drawing/2014/main" id="{B5956150-D730-4D39-8E56-5123DA7B1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117809" y="1581146"/>
            <a:ext cx="0" cy="18288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onector recto 97">
            <a:extLst>
              <a:ext uri="{FF2B5EF4-FFF2-40B4-BE49-F238E27FC236}">
                <a16:creationId xmlns:a16="http://schemas.microsoft.com/office/drawing/2014/main" id="{98000C8A-C564-4106-9005-252681A7FD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976171" y="1558476"/>
            <a:ext cx="0" cy="18288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onector recto 98">
            <a:extLst>
              <a:ext uri="{FF2B5EF4-FFF2-40B4-BE49-F238E27FC236}">
                <a16:creationId xmlns:a16="http://schemas.microsoft.com/office/drawing/2014/main" id="{DFAFA2FD-B58C-4CB3-83BF-D7037A44C5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083783" y="1519484"/>
            <a:ext cx="0" cy="18288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Conector recto 99">
            <a:extLst>
              <a:ext uri="{FF2B5EF4-FFF2-40B4-BE49-F238E27FC236}">
                <a16:creationId xmlns:a16="http://schemas.microsoft.com/office/drawing/2014/main" id="{92CA40FF-E75F-4233-A382-4E9DE1FAC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946655" y="1552554"/>
            <a:ext cx="0" cy="18288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Conector recto 200">
            <a:extLst>
              <a:ext uri="{FF2B5EF4-FFF2-40B4-BE49-F238E27FC236}">
                <a16:creationId xmlns:a16="http://schemas.microsoft.com/office/drawing/2014/main" id="{7B2075F3-49F1-4561-B16C-A60D139B4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6072860" y="1311000"/>
            <a:ext cx="0" cy="241554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Conector recto 1">
            <a:extLst>
              <a:ext uri="{FF2B5EF4-FFF2-40B4-BE49-F238E27FC236}">
                <a16:creationId xmlns:a16="http://schemas.microsoft.com/office/drawing/2014/main" id="{FE5CE1F8-570D-4885-B9A3-2539980A4E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2518747" y="3755461"/>
            <a:ext cx="313576" cy="762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EAD5F2CB-5BF2-4605-A7BB-3DBC9B1B3B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6583389" y="4398848"/>
            <a:ext cx="27432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11E9B743-2518-4E9D-9AE1-3998DBFBCD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9549256" y="6111770"/>
            <a:ext cx="231033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55B40D0C-F84E-4462-89E4-D6DB85AB1D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8936879" y="3658135"/>
            <a:ext cx="27432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ítulo 3" descr="elemento decorativo"/>
          <p:cNvSpPr>
            <a:spLocks noGrp="1"/>
          </p:cNvSpPr>
          <p:nvPr>
            <p:ph type="title"/>
          </p:nvPr>
        </p:nvSpPr>
        <p:spPr>
          <a:xfrm>
            <a:off x="495737" y="308698"/>
            <a:ext cx="5238313" cy="853352"/>
          </a:xfrm>
        </p:spPr>
        <p:txBody>
          <a:bodyPr lIns="91440" rtlCol="0">
            <a:noAutofit/>
          </a:bodyPr>
          <a:lstStyle/>
          <a:p>
            <a:pPr rtl="0"/>
            <a:r>
              <a:rPr lang="es-ES" sz="2400" dirty="0"/>
              <a:t>Ayuntamiento de Tías</a:t>
            </a:r>
            <a:endParaRPr lang="es-ES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DC2289C-E06D-4F42-9504-C59FC2CB9B8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737" y="979487"/>
            <a:ext cx="3581400" cy="365126"/>
          </a:xfrm>
        </p:spPr>
        <p:txBody>
          <a:bodyPr rtlCol="0">
            <a:normAutofit lnSpcReduction="10000"/>
          </a:bodyPr>
          <a:lstStyle/>
          <a:p>
            <a:pPr rtl="0"/>
            <a:r>
              <a:rPr lang="es-ES"/>
              <a:t>Organigrama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912543CF-3BD4-40B0-BB18-006DCC4331CA}"/>
              </a:ext>
            </a:extLst>
          </p:cNvPr>
          <p:cNvSpPr/>
          <p:nvPr/>
        </p:nvSpPr>
        <p:spPr>
          <a:xfrm>
            <a:off x="4961312" y="465442"/>
            <a:ext cx="2332888" cy="866482"/>
          </a:xfrm>
          <a:prstGeom prst="rect">
            <a:avLst/>
          </a:prstGeom>
          <a:solidFill>
            <a:schemeClr val="bg2">
              <a:lumMod val="95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200" b="1" dirty="0">
                <a:solidFill>
                  <a:schemeClr val="tx1"/>
                </a:solidFill>
              </a:rPr>
              <a:t>Alcalde – Presidente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200" b="1" dirty="0">
                <a:solidFill>
                  <a:schemeClr val="tx1"/>
                </a:solidFill>
              </a:rPr>
              <a:t>( Turismo y Policía Local)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200" b="1" dirty="0">
                <a:solidFill>
                  <a:schemeClr val="tx1"/>
                </a:solidFill>
              </a:rPr>
              <a:t>José Juan Cruz Saavedra</a:t>
            </a:r>
            <a:endParaRPr lang="es-ES" sz="105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4" name="Rectángulo 143">
            <a:extLst>
              <a:ext uri="{FF2B5EF4-FFF2-40B4-BE49-F238E27FC236}">
                <a16:creationId xmlns:a16="http://schemas.microsoft.com/office/drawing/2014/main" id="{F21E8B07-0BC6-4DE6-B1E4-773C5D1F75EB}"/>
              </a:ext>
            </a:extLst>
          </p:cNvPr>
          <p:cNvSpPr/>
          <p:nvPr/>
        </p:nvSpPr>
        <p:spPr>
          <a:xfrm>
            <a:off x="271675" y="1756102"/>
            <a:ext cx="1828800" cy="221720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200" b="1" dirty="0">
                <a:solidFill>
                  <a:schemeClr val="tx1"/>
                </a:solidFill>
              </a:rPr>
              <a:t>Primer Teniente de Alcalde.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200" b="1" dirty="0">
                <a:solidFill>
                  <a:schemeClr val="tx1"/>
                </a:solidFill>
              </a:rPr>
              <a:t>D. Nicolas Saavedra </a:t>
            </a:r>
            <a:r>
              <a:rPr lang="es-ES" sz="1200" b="1" dirty="0" err="1">
                <a:solidFill>
                  <a:schemeClr val="tx1"/>
                </a:solidFill>
              </a:rPr>
              <a:t>Sangines</a:t>
            </a:r>
            <a:r>
              <a:rPr lang="es-ES" sz="1200" b="1" dirty="0">
                <a:solidFill>
                  <a:schemeClr val="tx1"/>
                </a:solidFill>
              </a:rPr>
              <a:t>.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200" b="1" u="sng" dirty="0">
                <a:solidFill>
                  <a:schemeClr val="tx1"/>
                </a:solidFill>
              </a:rPr>
              <a:t>ÁREAS DE GOBIERNO</a:t>
            </a:r>
          </a:p>
          <a:p>
            <a:pPr marL="171450" indent="-171450"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es-ES" sz="1200" b="1" dirty="0">
                <a:solidFill>
                  <a:schemeClr val="tx1"/>
                </a:solidFill>
              </a:rPr>
              <a:t>Servicios Sociales.</a:t>
            </a:r>
          </a:p>
          <a:p>
            <a:pPr marL="171450" indent="-171450"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es-ES" sz="1200" b="1" dirty="0">
                <a:solidFill>
                  <a:schemeClr val="tx1"/>
                </a:solidFill>
              </a:rPr>
              <a:t>- Bienestar animal.</a:t>
            </a:r>
          </a:p>
          <a:p>
            <a:pPr marL="171450" indent="-171450"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es-ES" sz="1200" b="1" dirty="0">
                <a:solidFill>
                  <a:schemeClr val="tx1"/>
                </a:solidFill>
              </a:rPr>
              <a:t>- Protección Civil.</a:t>
            </a:r>
          </a:p>
          <a:p>
            <a:pPr marL="171450" indent="-171450"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es-ES" sz="1200" b="1" dirty="0">
                <a:solidFill>
                  <a:schemeClr val="tx1"/>
                </a:solidFill>
              </a:rPr>
              <a:t>-Mayores y Tercera Edad</a:t>
            </a:r>
            <a:endParaRPr lang="es-ES" sz="105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47" name="Rectángulo 146">
            <a:extLst>
              <a:ext uri="{FF2B5EF4-FFF2-40B4-BE49-F238E27FC236}">
                <a16:creationId xmlns:a16="http://schemas.microsoft.com/office/drawing/2014/main" id="{F3AE564E-E1AB-422A-9067-1D83448922D2}"/>
              </a:ext>
            </a:extLst>
          </p:cNvPr>
          <p:cNvSpPr/>
          <p:nvPr/>
        </p:nvSpPr>
        <p:spPr>
          <a:xfrm>
            <a:off x="2180758" y="1769876"/>
            <a:ext cx="1828800" cy="27916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200" b="1" dirty="0">
                <a:solidFill>
                  <a:schemeClr val="tx1"/>
                </a:solidFill>
              </a:rPr>
              <a:t>Segunda Teniente de Alcalde.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200" b="1" dirty="0">
                <a:solidFill>
                  <a:schemeClr val="tx1"/>
                </a:solidFill>
              </a:rPr>
              <a:t>Dª Carmen Gloria Rodriguez Rodríguez.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200" b="1" u="sng" dirty="0">
                <a:solidFill>
                  <a:schemeClr val="tx1"/>
                </a:solidFill>
              </a:rPr>
              <a:t>ÁREAS DE GOBIERNO</a:t>
            </a:r>
            <a:r>
              <a:rPr lang="es-ES" sz="1200" b="1" dirty="0">
                <a:solidFill>
                  <a:schemeClr val="tx1"/>
                </a:solidFill>
              </a:rPr>
              <a:t>.</a:t>
            </a:r>
          </a:p>
          <a:p>
            <a:pPr marL="171450" indent="-171450"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es-ES" sz="1200" b="1" dirty="0">
                <a:solidFill>
                  <a:schemeClr val="tx1"/>
                </a:solidFill>
              </a:rPr>
              <a:t>Medio Ambiente.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200" b="1" dirty="0">
                <a:solidFill>
                  <a:schemeClr val="tx1"/>
                </a:solidFill>
              </a:rPr>
              <a:t> - Gestión de residuos.</a:t>
            </a:r>
          </a:p>
          <a:p>
            <a:pPr marL="171450" indent="-171450"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es-ES" sz="1200" b="1" dirty="0">
                <a:solidFill>
                  <a:schemeClr val="tx1"/>
                </a:solidFill>
              </a:rPr>
              <a:t>Abastecimiento de aguas.</a:t>
            </a:r>
          </a:p>
          <a:p>
            <a:pPr marL="171450" indent="-171450"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es-ES" sz="1200" b="1" dirty="0">
                <a:solidFill>
                  <a:schemeClr val="tx1"/>
                </a:solidFill>
              </a:rPr>
              <a:t>Albergue de </a:t>
            </a:r>
            <a:r>
              <a:rPr lang="es-ES" sz="1200" b="1" dirty="0" err="1">
                <a:solidFill>
                  <a:schemeClr val="tx1"/>
                </a:solidFill>
              </a:rPr>
              <a:t>Tegoyo</a:t>
            </a:r>
            <a:r>
              <a:rPr lang="es-ES" sz="1200" b="1" dirty="0">
                <a:solidFill>
                  <a:schemeClr val="tx1"/>
                </a:solidFill>
              </a:rPr>
              <a:t>.</a:t>
            </a:r>
          </a:p>
          <a:p>
            <a:pPr marL="171450" indent="-171450"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es-ES" sz="1200" b="1" dirty="0">
                <a:solidFill>
                  <a:schemeClr val="tx1"/>
                </a:solidFill>
              </a:rPr>
              <a:t>Empleo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ES" sz="1200" b="1" dirty="0">
              <a:solidFill>
                <a:schemeClr val="tx1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ES" sz="105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86" name="Rectángulo 185">
            <a:extLst>
              <a:ext uri="{FF2B5EF4-FFF2-40B4-BE49-F238E27FC236}">
                <a16:creationId xmlns:a16="http://schemas.microsoft.com/office/drawing/2014/main" id="{E00EF2F1-621C-44D5-923A-283EAD95A813}"/>
              </a:ext>
            </a:extLst>
          </p:cNvPr>
          <p:cNvSpPr/>
          <p:nvPr/>
        </p:nvSpPr>
        <p:spPr>
          <a:xfrm>
            <a:off x="2930953" y="4781984"/>
            <a:ext cx="1234440" cy="10965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200" b="1" dirty="0">
                <a:solidFill>
                  <a:schemeClr val="tx1"/>
                </a:solidFill>
              </a:rPr>
              <a:t>D. Sergio García Gonzalez.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200" b="1" dirty="0">
                <a:solidFill>
                  <a:schemeClr val="tx1"/>
                </a:solidFill>
              </a:rPr>
              <a:t>- Alumbrado Público</a:t>
            </a:r>
            <a:endParaRPr lang="es-ES" sz="105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0" name="Rectángulo 149">
            <a:extLst>
              <a:ext uri="{FF2B5EF4-FFF2-40B4-BE49-F238E27FC236}">
                <a16:creationId xmlns:a16="http://schemas.microsoft.com/office/drawing/2014/main" id="{A84C8281-0D5E-4BF0-AB85-487647294920}"/>
              </a:ext>
            </a:extLst>
          </p:cNvPr>
          <p:cNvSpPr/>
          <p:nvPr/>
        </p:nvSpPr>
        <p:spPr>
          <a:xfrm>
            <a:off x="4177713" y="1732096"/>
            <a:ext cx="1889101" cy="191893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200" b="1" dirty="0">
                <a:solidFill>
                  <a:schemeClr val="tx1"/>
                </a:solidFill>
              </a:rPr>
              <a:t>Tercer Teniente de Alcalde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200" b="1" dirty="0">
                <a:solidFill>
                  <a:schemeClr val="tx1"/>
                </a:solidFill>
              </a:rPr>
              <a:t>D. Tomás Silvera Cabrera.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200" b="1" u="sng" dirty="0">
                <a:solidFill>
                  <a:schemeClr val="tx1"/>
                </a:solidFill>
              </a:rPr>
              <a:t>ÁREAS DE GOBIERNO</a:t>
            </a:r>
          </a:p>
          <a:p>
            <a:pPr marL="171450" indent="-171450"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es-ES" sz="1200" b="1" dirty="0">
                <a:solidFill>
                  <a:schemeClr val="tx1"/>
                </a:solidFill>
              </a:rPr>
              <a:t>Economía y Hacienda.</a:t>
            </a:r>
          </a:p>
          <a:p>
            <a:pPr marL="171450" indent="-171450"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es-ES" sz="1200" b="1" dirty="0">
                <a:solidFill>
                  <a:schemeClr val="tx1"/>
                </a:solidFill>
              </a:rPr>
              <a:t>RRHH.</a:t>
            </a:r>
          </a:p>
          <a:p>
            <a:pPr marL="171450" indent="-171450"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es-ES" sz="1200" b="1" dirty="0">
                <a:solidFill>
                  <a:schemeClr val="tx1"/>
                </a:solidFill>
              </a:rPr>
              <a:t>Estadística.</a:t>
            </a:r>
            <a:endParaRPr lang="es-ES" sz="105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95" name="Rectángulo 194">
            <a:extLst>
              <a:ext uri="{FF2B5EF4-FFF2-40B4-BE49-F238E27FC236}">
                <a16:creationId xmlns:a16="http://schemas.microsoft.com/office/drawing/2014/main" id="{81AC151D-872D-4D73-AE29-952F653257C0}"/>
              </a:ext>
            </a:extLst>
          </p:cNvPr>
          <p:cNvSpPr/>
          <p:nvPr/>
        </p:nvSpPr>
        <p:spPr>
          <a:xfrm>
            <a:off x="7718239" y="114504"/>
            <a:ext cx="1345298" cy="14020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200" b="1" dirty="0">
                <a:solidFill>
                  <a:schemeClr val="tx1"/>
                </a:solidFill>
              </a:rPr>
              <a:t>D. Ismael Cruz Ramos.</a:t>
            </a:r>
          </a:p>
          <a:p>
            <a:pPr marL="171450" indent="-171450"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es-ES" sz="1200" b="1" dirty="0">
                <a:solidFill>
                  <a:schemeClr val="tx1"/>
                </a:solidFill>
              </a:rPr>
              <a:t>Deportes</a:t>
            </a:r>
          </a:p>
          <a:p>
            <a:pPr marL="171450" indent="-171450"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es-ES" sz="1200" b="1" dirty="0">
                <a:solidFill>
                  <a:schemeClr val="tx1"/>
                </a:solidFill>
              </a:rPr>
              <a:t>Sanidad.</a:t>
            </a:r>
          </a:p>
          <a:p>
            <a:pPr marL="171450" indent="-171450"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es-ES" sz="1200" b="1" dirty="0">
                <a:solidFill>
                  <a:schemeClr val="tx1"/>
                </a:solidFill>
              </a:rPr>
              <a:t>Nuevas Tecnologías.</a:t>
            </a:r>
          </a:p>
        </p:txBody>
      </p:sp>
      <p:sp>
        <p:nvSpPr>
          <p:cNvPr id="153" name="Rectángulo 152">
            <a:extLst>
              <a:ext uri="{FF2B5EF4-FFF2-40B4-BE49-F238E27FC236}">
                <a16:creationId xmlns:a16="http://schemas.microsoft.com/office/drawing/2014/main" id="{29118B4F-266C-48F0-8CAF-8BA67DF9A649}"/>
              </a:ext>
            </a:extLst>
          </p:cNvPr>
          <p:cNvSpPr/>
          <p:nvPr/>
        </p:nvSpPr>
        <p:spPr>
          <a:xfrm>
            <a:off x="6363285" y="1732096"/>
            <a:ext cx="1911772" cy="207239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200" b="1" dirty="0">
                <a:solidFill>
                  <a:schemeClr val="tx1"/>
                </a:solidFill>
              </a:rPr>
              <a:t>Cuarta Teniente de Alcalde.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200" b="1" dirty="0">
                <a:solidFill>
                  <a:schemeClr val="tx1"/>
                </a:solidFill>
              </a:rPr>
              <a:t>Dª María José González Díaz.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200" b="1" u="sng" dirty="0">
                <a:solidFill>
                  <a:schemeClr val="tx1"/>
                </a:solidFill>
              </a:rPr>
              <a:t>ÁREAS DE GOBIERNO</a:t>
            </a:r>
          </a:p>
          <a:p>
            <a:pPr marL="171450" indent="-171450"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es-ES" sz="1200" b="1" dirty="0">
                <a:solidFill>
                  <a:schemeClr val="tx1"/>
                </a:solidFill>
              </a:rPr>
              <a:t>Cultura.</a:t>
            </a:r>
          </a:p>
          <a:p>
            <a:pPr marL="171450" indent="-171450"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es-ES" sz="1200" b="1" dirty="0">
                <a:solidFill>
                  <a:schemeClr val="tx1"/>
                </a:solidFill>
              </a:rPr>
              <a:t>Juventud.</a:t>
            </a:r>
          </a:p>
          <a:p>
            <a:pPr marL="171450" indent="-171450"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es-ES" sz="1200" b="1" dirty="0">
                <a:solidFill>
                  <a:schemeClr val="tx1"/>
                </a:solidFill>
              </a:rPr>
              <a:t>Patrimonio Histórico.</a:t>
            </a:r>
          </a:p>
          <a:p>
            <a:pPr marL="171450" indent="-171450"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es-ES" sz="1200" b="1" dirty="0">
                <a:solidFill>
                  <a:schemeClr val="tx1"/>
                </a:solidFill>
              </a:rPr>
              <a:t>Cementerio.</a:t>
            </a:r>
          </a:p>
        </p:txBody>
      </p:sp>
      <p:sp>
        <p:nvSpPr>
          <p:cNvPr id="177" name="Rectángulo 176">
            <a:extLst>
              <a:ext uri="{FF2B5EF4-FFF2-40B4-BE49-F238E27FC236}">
                <a16:creationId xmlns:a16="http://schemas.microsoft.com/office/drawing/2014/main" id="{62FE95E2-7899-46D1-BD09-DBC69EBBF739}"/>
              </a:ext>
            </a:extLst>
          </p:cNvPr>
          <p:cNvSpPr/>
          <p:nvPr/>
        </p:nvSpPr>
        <p:spPr>
          <a:xfrm>
            <a:off x="6883816" y="3933138"/>
            <a:ext cx="1371600" cy="15492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200" b="1" dirty="0">
                <a:solidFill>
                  <a:schemeClr val="tx1"/>
                </a:solidFill>
              </a:rPr>
              <a:t>Dª. Miriam Hernández </a:t>
            </a:r>
            <a:r>
              <a:rPr lang="es-ES" sz="1200" b="1" dirty="0" err="1">
                <a:solidFill>
                  <a:schemeClr val="tx1"/>
                </a:solidFill>
              </a:rPr>
              <a:t>Kajan</a:t>
            </a:r>
            <a:r>
              <a:rPr lang="es-ES" sz="1200" b="1" dirty="0">
                <a:solidFill>
                  <a:schemeClr val="tx1"/>
                </a:solidFill>
              </a:rPr>
              <a:t>.</a:t>
            </a:r>
          </a:p>
          <a:p>
            <a:pPr marL="171450" indent="-171450"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es-ES" sz="1200" b="1" dirty="0">
                <a:solidFill>
                  <a:schemeClr val="tx1"/>
                </a:solidFill>
              </a:rPr>
              <a:t>Educación.</a:t>
            </a:r>
          </a:p>
          <a:p>
            <a:pPr marL="171450" indent="-171450"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es-ES" sz="1200" b="1" dirty="0">
                <a:solidFill>
                  <a:schemeClr val="tx1"/>
                </a:solidFill>
              </a:rPr>
              <a:t>Fiestas.</a:t>
            </a:r>
          </a:p>
          <a:p>
            <a:pPr marL="171450" indent="-171450"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es-ES" sz="1200" b="1" dirty="0">
                <a:solidFill>
                  <a:schemeClr val="tx1"/>
                </a:solidFill>
              </a:rPr>
              <a:t>Comercio y venta ambulante.</a:t>
            </a:r>
            <a:endParaRPr lang="es-ES" sz="105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56" name="Rectángulo 155">
            <a:extLst>
              <a:ext uri="{FF2B5EF4-FFF2-40B4-BE49-F238E27FC236}">
                <a16:creationId xmlns:a16="http://schemas.microsoft.com/office/drawing/2014/main" id="{A2C318BC-6BF6-496E-9A8C-13F9CFE491B5}"/>
              </a:ext>
            </a:extLst>
          </p:cNvPr>
          <p:cNvSpPr/>
          <p:nvPr/>
        </p:nvSpPr>
        <p:spPr>
          <a:xfrm>
            <a:off x="8412217" y="1714616"/>
            <a:ext cx="2304383" cy="140207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200" b="1" dirty="0">
                <a:solidFill>
                  <a:schemeClr val="tx1"/>
                </a:solidFill>
              </a:rPr>
              <a:t>Quinto Teniente de Alcalde.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200" b="1" dirty="0">
                <a:solidFill>
                  <a:schemeClr val="tx1"/>
                </a:solidFill>
              </a:rPr>
              <a:t>D. Ulpiano Calero Cabrera.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200" b="1" u="sng" dirty="0">
                <a:solidFill>
                  <a:schemeClr val="tx1"/>
                </a:solidFill>
              </a:rPr>
              <a:t>ÁREAS DE GOBIERNO</a:t>
            </a:r>
            <a:r>
              <a:rPr lang="es-ES" sz="1200" b="1" dirty="0">
                <a:solidFill>
                  <a:schemeClr val="tx1"/>
                </a:solidFill>
              </a:rPr>
              <a:t>.</a:t>
            </a:r>
          </a:p>
          <a:p>
            <a:pPr marL="171450" indent="-171450"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es-ES" sz="1200" b="1" dirty="0">
                <a:solidFill>
                  <a:schemeClr val="tx1"/>
                </a:solidFill>
              </a:rPr>
              <a:t>Urbanismo.</a:t>
            </a:r>
          </a:p>
          <a:p>
            <a:pPr marL="171450" indent="-171450"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es-ES" sz="1200" b="1" dirty="0">
                <a:solidFill>
                  <a:schemeClr val="tx1"/>
                </a:solidFill>
              </a:rPr>
              <a:t>Obras y Servicios municipales.</a:t>
            </a:r>
            <a:endParaRPr lang="es-E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68" name="Rectángulo 167">
            <a:extLst>
              <a:ext uri="{FF2B5EF4-FFF2-40B4-BE49-F238E27FC236}">
                <a16:creationId xmlns:a16="http://schemas.microsoft.com/office/drawing/2014/main" id="{6373F713-1680-4734-878B-86B182DC5AA6}"/>
              </a:ext>
            </a:extLst>
          </p:cNvPr>
          <p:cNvSpPr/>
          <p:nvPr/>
        </p:nvSpPr>
        <p:spPr>
          <a:xfrm>
            <a:off x="9211199" y="3203336"/>
            <a:ext cx="1795963" cy="207239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200" b="1" dirty="0">
                <a:solidFill>
                  <a:schemeClr val="tx1"/>
                </a:solidFill>
              </a:rPr>
              <a:t>Dª Mariana Pérez Noriega.</a:t>
            </a:r>
          </a:p>
          <a:p>
            <a:pPr marL="171450" indent="-171450"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es-ES" sz="1200" b="1" dirty="0">
                <a:solidFill>
                  <a:schemeClr val="tx1"/>
                </a:solidFill>
              </a:rPr>
              <a:t>Transparencia.</a:t>
            </a:r>
          </a:p>
          <a:p>
            <a:pPr marL="171450" indent="-171450"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es-ES" sz="1200" b="1" dirty="0">
                <a:solidFill>
                  <a:schemeClr val="tx1"/>
                </a:solidFill>
              </a:rPr>
              <a:t>Protección de datos.</a:t>
            </a:r>
          </a:p>
          <a:p>
            <a:pPr marL="171450" indent="-171450"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es-ES" sz="1200" b="1" dirty="0">
                <a:solidFill>
                  <a:schemeClr val="tx1"/>
                </a:solidFill>
              </a:rPr>
              <a:t>Actividades Clasificadas.</a:t>
            </a:r>
          </a:p>
          <a:p>
            <a:pPr marL="171450" indent="-171450"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es-ES" sz="1200" b="1" dirty="0">
                <a:solidFill>
                  <a:schemeClr val="tx1"/>
                </a:solidFill>
              </a:rPr>
              <a:t>Patrimonio.</a:t>
            </a:r>
          </a:p>
          <a:p>
            <a:pPr marL="171450" indent="-171450"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es-ES" sz="1200" b="1" dirty="0">
                <a:solidFill>
                  <a:schemeClr val="tx1"/>
                </a:solidFill>
              </a:rPr>
              <a:t>Vivienda</a:t>
            </a:r>
            <a:endParaRPr lang="es-ES" sz="105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71" name="Rectángulo 170">
            <a:extLst>
              <a:ext uri="{FF2B5EF4-FFF2-40B4-BE49-F238E27FC236}">
                <a16:creationId xmlns:a16="http://schemas.microsoft.com/office/drawing/2014/main" id="{BEFA9A02-F4DD-44E9-86C2-C8ADA3189685}"/>
              </a:ext>
            </a:extLst>
          </p:cNvPr>
          <p:cNvSpPr/>
          <p:nvPr/>
        </p:nvSpPr>
        <p:spPr>
          <a:xfrm>
            <a:off x="9806687" y="5362370"/>
            <a:ext cx="1464055" cy="14033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200" b="1" dirty="0">
                <a:solidFill>
                  <a:schemeClr val="tx1"/>
                </a:solidFill>
              </a:rPr>
              <a:t>D. Christopher Notario Déniz.</a:t>
            </a:r>
          </a:p>
          <a:p>
            <a:pPr marL="171450" indent="-171450"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es-ES" sz="1200" b="1" dirty="0">
                <a:solidFill>
                  <a:schemeClr val="tx1"/>
                </a:solidFill>
              </a:rPr>
              <a:t>Limpieza de dependencias.</a:t>
            </a:r>
          </a:p>
          <a:p>
            <a:pPr marL="171450" indent="-171450"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es-ES" sz="1200" b="1" dirty="0">
                <a:solidFill>
                  <a:schemeClr val="tx1"/>
                </a:solidFill>
              </a:rPr>
              <a:t>Parques infantiles.</a:t>
            </a:r>
          </a:p>
          <a:p>
            <a:pPr marL="171450" indent="-171450"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es-ES" sz="1200" b="1" dirty="0">
                <a:solidFill>
                  <a:schemeClr val="tx1"/>
                </a:solidFill>
              </a:rPr>
              <a:t>Playas</a:t>
            </a:r>
            <a:endParaRPr lang="es-E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9546C5D9-4B5D-587B-16BA-05ACB0FD025B}"/>
              </a:ext>
            </a:extLst>
          </p:cNvPr>
          <p:cNvCxnSpPr>
            <a:cxnSpLocks/>
          </p:cNvCxnSpPr>
          <p:nvPr/>
        </p:nvCxnSpPr>
        <p:spPr>
          <a:xfrm>
            <a:off x="6060768" y="1552554"/>
            <a:ext cx="2876111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27">
            <a:extLst>
              <a:ext uri="{FF2B5EF4-FFF2-40B4-BE49-F238E27FC236}">
                <a16:creationId xmlns:a16="http://schemas.microsoft.com/office/drawing/2014/main" id="{00DC142E-C9A4-B796-20F6-A075450ADF0B}"/>
              </a:ext>
            </a:extLst>
          </p:cNvPr>
          <p:cNvCxnSpPr>
            <a:cxnSpLocks/>
          </p:cNvCxnSpPr>
          <p:nvPr/>
        </p:nvCxnSpPr>
        <p:spPr>
          <a:xfrm>
            <a:off x="2528756" y="4561501"/>
            <a:ext cx="0" cy="575631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35">
            <a:extLst>
              <a:ext uri="{FF2B5EF4-FFF2-40B4-BE49-F238E27FC236}">
                <a16:creationId xmlns:a16="http://schemas.microsoft.com/office/drawing/2014/main" id="{C0799506-8ABD-33C4-E723-B68D18B70DA3}"/>
              </a:ext>
            </a:extLst>
          </p:cNvPr>
          <p:cNvCxnSpPr>
            <a:cxnSpLocks/>
          </p:cNvCxnSpPr>
          <p:nvPr/>
        </p:nvCxnSpPr>
        <p:spPr>
          <a:xfrm>
            <a:off x="2528756" y="5140943"/>
            <a:ext cx="365474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Conector recto 55">
            <a:extLst>
              <a:ext uri="{FF2B5EF4-FFF2-40B4-BE49-F238E27FC236}">
                <a16:creationId xmlns:a16="http://schemas.microsoft.com/office/drawing/2014/main" id="{19C4A78A-9873-15BB-5F38-ADFF440FD2A1}"/>
              </a:ext>
            </a:extLst>
          </p:cNvPr>
          <p:cNvCxnSpPr>
            <a:cxnSpLocks/>
          </p:cNvCxnSpPr>
          <p:nvPr/>
        </p:nvCxnSpPr>
        <p:spPr>
          <a:xfrm>
            <a:off x="9549256" y="5292724"/>
            <a:ext cx="15152" cy="82378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71642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Tema de Office">
  <a:themeElements>
    <a:clrScheme name="Custom 59">
      <a:dk1>
        <a:srgbClr val="000000"/>
      </a:dk1>
      <a:lt1>
        <a:sysClr val="window" lastClr="FFFFFF"/>
      </a:lt1>
      <a:dk2>
        <a:srgbClr val="8439BD"/>
      </a:dk2>
      <a:lt2>
        <a:srgbClr val="FFFFFF"/>
      </a:lt2>
      <a:accent1>
        <a:srgbClr val="0EABB7"/>
      </a:accent1>
      <a:accent2>
        <a:srgbClr val="4868E5"/>
      </a:accent2>
      <a:accent3>
        <a:srgbClr val="20A472"/>
      </a:accent3>
      <a:accent4>
        <a:srgbClr val="B13DC8"/>
      </a:accent4>
      <a:accent5>
        <a:srgbClr val="172DA6"/>
      </a:accent5>
      <a:accent6>
        <a:srgbClr val="00B0F0"/>
      </a:accent6>
      <a:hlink>
        <a:srgbClr val="00B0F0"/>
      </a:hlink>
      <a:folHlink>
        <a:srgbClr val="B036B3"/>
      </a:folHlink>
    </a:clrScheme>
    <a:fontScheme name="Custom 26">
      <a:majorFont>
        <a:latin typeface="Speak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60958669_TF56610394_Win32" id="{88BE8D28-965A-4484-937A-3B46CA3A3525}" vid="{035BF4E4-CA12-45FF-8A1D-CE1A7C532F15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la oficin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Organigrama codificado por colores</Template>
  <TotalTime>51</TotalTime>
  <Words>214</Words>
  <Application>Microsoft Office PowerPoint</Application>
  <PresentationFormat>Panorámica</PresentationFormat>
  <Paragraphs>59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Avenir Next LT Pro Light</vt:lpstr>
      <vt:lpstr>Calibri</vt:lpstr>
      <vt:lpstr>Speak Pro</vt:lpstr>
      <vt:lpstr>Tema de Office</vt:lpstr>
      <vt:lpstr>Ayuntamiento de Tías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Elsa Maria Ramón Perdomo</dc:creator>
  <cp:lastModifiedBy>Elsa Maria Ramón Perdomo</cp:lastModifiedBy>
  <cp:revision>4</cp:revision>
  <dcterms:created xsi:type="dcterms:W3CDTF">2026-03-18T12:33:53Z</dcterms:created>
  <dcterms:modified xsi:type="dcterms:W3CDTF">2026-03-24T13:29:07Z</dcterms:modified>
</cp:coreProperties>
</file>